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B2787C-786E-44DD-93B9-F0E68B65C77A}" type="datetimeFigureOut">
              <a:rPr lang="en-US" smtClean="0"/>
              <a:t>11/7/2012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73324FD-61E0-4FA2-9FD5-D51314B7DC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2787C-786E-44DD-93B9-F0E68B65C77A}"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324FD-61E0-4FA2-9FD5-D51314B7DC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2787C-786E-44DD-93B9-F0E68B65C77A}"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324FD-61E0-4FA2-9FD5-D51314B7DC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2787C-786E-44DD-93B9-F0E68B65C77A}"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324FD-61E0-4FA2-9FD5-D51314B7DC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B2787C-786E-44DD-93B9-F0E68B65C77A}" type="datetimeFigureOut">
              <a:rPr lang="en-US" smtClean="0"/>
              <a:t>11/7/2012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324FD-61E0-4FA2-9FD5-D51314B7DC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B2787C-786E-44DD-93B9-F0E68B65C77A}"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324FD-61E0-4FA2-9FD5-D51314B7DC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B2787C-786E-44DD-93B9-F0E68B65C77A}" type="datetimeFigureOut">
              <a:rPr lang="en-US" smtClean="0"/>
              <a:t>11/7/2012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3324FD-61E0-4FA2-9FD5-D51314B7DC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B2787C-786E-44DD-93B9-F0E68B65C77A}" type="datetimeFigureOut">
              <a:rPr lang="en-US" smtClean="0"/>
              <a:t>11/7/2012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3324FD-61E0-4FA2-9FD5-D51314B7DC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2787C-786E-44DD-93B9-F0E68B65C77A}" type="datetimeFigureOut">
              <a:rPr lang="en-US" smtClean="0"/>
              <a:t>11/7/2012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3324FD-61E0-4FA2-9FD5-D51314B7DC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B2787C-786E-44DD-93B9-F0E68B65C77A}"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324FD-61E0-4FA2-9FD5-D51314B7DC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B2787C-786E-44DD-93B9-F0E68B65C77A}" type="datetimeFigureOut">
              <a:rPr lang="en-US" smtClean="0"/>
              <a:t>11/7/2012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73324FD-61E0-4FA2-9FD5-D51314B7DC7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B2787C-786E-44DD-93B9-F0E68B65C77A}" type="datetimeFigureOut">
              <a:rPr lang="en-US" smtClean="0"/>
              <a:t>11/7/2012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3324FD-61E0-4FA2-9FD5-D51314B7DC7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7200"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Understanding</a:t>
            </a:r>
            <a:br>
              <a:rPr lang="en-US" sz="7200"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br>
            <a:r>
              <a:rPr lang="en-US" sz="7200"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Graphics</a:t>
            </a:r>
            <a:endParaRPr lang="en-US" sz="7200"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Subtitle 2"/>
          <p:cNvSpPr>
            <a:spLocks noGrp="1"/>
          </p:cNvSpPr>
          <p:nvPr>
            <p:ph type="subTitle" idx="1"/>
          </p:nvPr>
        </p:nvSpPr>
        <p:spPr>
          <a:xfrm flipV="1">
            <a:off x="990600" y="6096000"/>
            <a:ext cx="7702296" cy="657664"/>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514600"/>
            <a:ext cx="2571750" cy="3333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6164273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Maps:</a:t>
            </a:r>
            <a:endParaRPr lang="en-US" sz="6600" dirty="0"/>
          </a:p>
        </p:txBody>
      </p:sp>
      <p:sp>
        <p:nvSpPr>
          <p:cNvPr id="3" name="Content Placeholder 2"/>
          <p:cNvSpPr>
            <a:spLocks noGrp="1"/>
          </p:cNvSpPr>
          <p:nvPr>
            <p:ph sz="half" idx="1"/>
          </p:nvPr>
        </p:nvSpPr>
        <p:spPr/>
        <p:txBody>
          <a:bodyPr>
            <a:normAutofit lnSpcReduction="10000"/>
          </a:bodyPr>
          <a:lstStyle/>
          <a:p>
            <a:r>
              <a:rPr lang="en-US" sz="2000" dirty="0" smtClean="0"/>
              <a:t>Are scale drawings that show the relative size and locations of physical feature such as oceans, rivers, forests, mountain ranges, islands, and highways, as well as the locations and relative sizes of cities, states and countries. </a:t>
            </a:r>
          </a:p>
          <a:p>
            <a:r>
              <a:rPr lang="en-US" sz="2000" dirty="0" smtClean="0"/>
              <a:t>Often contain </a:t>
            </a:r>
            <a:r>
              <a:rPr lang="en-US" sz="2000" b="1" u="sng" dirty="0" smtClean="0"/>
              <a:t>legends</a:t>
            </a:r>
            <a:r>
              <a:rPr lang="en-US" sz="2000" dirty="0" smtClean="0"/>
              <a:t> or </a:t>
            </a:r>
            <a:r>
              <a:rPr lang="en-US" sz="2000" b="1" u="sng" dirty="0" smtClean="0"/>
              <a:t>keys</a:t>
            </a:r>
            <a:r>
              <a:rPr lang="en-US" sz="2000" dirty="0" smtClean="0"/>
              <a:t> that show the relative size, or </a:t>
            </a:r>
            <a:r>
              <a:rPr lang="en-US" sz="2000" b="1" u="sng" dirty="0" smtClean="0"/>
              <a:t>scale</a:t>
            </a:r>
            <a:r>
              <a:rPr lang="en-US" sz="2000" dirty="0" smtClean="0"/>
              <a:t> of the map. </a:t>
            </a:r>
          </a:p>
          <a:p>
            <a:r>
              <a:rPr lang="en-US" sz="2000" dirty="0" smtClean="0"/>
              <a:t>May contain special </a:t>
            </a:r>
            <a:r>
              <a:rPr lang="en-US" sz="2000" b="1" u="sng" dirty="0" smtClean="0"/>
              <a:t>icons</a:t>
            </a:r>
            <a:r>
              <a:rPr lang="en-US" sz="2000" dirty="0" smtClean="0"/>
              <a:t>, little symbols that indicate such features as cities, recreation areas, or monuments. </a:t>
            </a:r>
            <a:endParaRPr lang="en-US" sz="2000" dirty="0"/>
          </a:p>
        </p:txBody>
      </p:sp>
      <p:sp>
        <p:nvSpPr>
          <p:cNvPr id="4" name="Content Placeholder 3"/>
          <p:cNvSpPr>
            <a:spLocks noGrp="1"/>
          </p:cNvSpPr>
          <p:nvPr>
            <p:ph sz="half" idx="2"/>
          </p:nvPr>
        </p:nvSpPr>
        <p:spPr/>
        <p:txBody>
          <a:bodyPr>
            <a:normAutofit lnSpcReduction="10000"/>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53682"/>
            <a:ext cx="4438650" cy="4547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6280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Analyzing Info graphics:</a:t>
            </a:r>
            <a:endParaRPr lang="en-US" sz="6000" dirty="0"/>
          </a:p>
        </p:txBody>
      </p:sp>
      <p:sp>
        <p:nvSpPr>
          <p:cNvPr id="3" name="Content Placeholder 2"/>
          <p:cNvSpPr>
            <a:spLocks noGrp="1"/>
          </p:cNvSpPr>
          <p:nvPr>
            <p:ph sz="half" idx="1"/>
          </p:nvPr>
        </p:nvSpPr>
        <p:spPr>
          <a:xfrm>
            <a:off x="457200" y="1920084"/>
            <a:ext cx="4038600" cy="4709315"/>
          </a:xfrm>
        </p:spPr>
        <p:txBody>
          <a:bodyPr>
            <a:normAutofit fontScale="92500" lnSpcReduction="20000"/>
          </a:bodyPr>
          <a:lstStyle/>
          <a:p>
            <a:r>
              <a:rPr lang="en-US" sz="2000" dirty="0" smtClean="0">
                <a:solidFill>
                  <a:schemeClr val="accent1"/>
                </a:solidFill>
              </a:rPr>
              <a:t>Read the </a:t>
            </a:r>
            <a:r>
              <a:rPr lang="en-US" sz="2000" b="1" u="sng" dirty="0" smtClean="0">
                <a:solidFill>
                  <a:schemeClr val="accent1"/>
                </a:solidFill>
              </a:rPr>
              <a:t>title</a:t>
            </a:r>
            <a:r>
              <a:rPr lang="en-US" sz="2000" dirty="0" smtClean="0">
                <a:solidFill>
                  <a:schemeClr val="accent1"/>
                </a:solidFill>
              </a:rPr>
              <a:t> of the graphic to make sure that you understand what the graphic represents</a:t>
            </a:r>
            <a:r>
              <a:rPr lang="en-US" sz="2000" dirty="0" smtClean="0"/>
              <a:t>. </a:t>
            </a:r>
          </a:p>
          <a:p>
            <a:r>
              <a:rPr lang="en-US" sz="2000" dirty="0" smtClean="0">
                <a:solidFill>
                  <a:srgbClr val="7030A0"/>
                </a:solidFill>
              </a:rPr>
              <a:t>If the graphic has a </a:t>
            </a:r>
            <a:r>
              <a:rPr lang="en-US" sz="2000" b="1" u="sng" dirty="0" smtClean="0">
                <a:solidFill>
                  <a:srgbClr val="7030A0"/>
                </a:solidFill>
              </a:rPr>
              <a:t>caption, </a:t>
            </a:r>
            <a:r>
              <a:rPr lang="en-US" sz="2000" dirty="0" smtClean="0">
                <a:solidFill>
                  <a:srgbClr val="7030A0"/>
                </a:solidFill>
              </a:rPr>
              <a:t>study this caption for further information about the graphic. </a:t>
            </a:r>
          </a:p>
          <a:p>
            <a:r>
              <a:rPr lang="en-US" sz="2000" dirty="0" smtClean="0">
                <a:solidFill>
                  <a:schemeClr val="accent1"/>
                </a:solidFill>
              </a:rPr>
              <a:t>Locate the </a:t>
            </a:r>
            <a:r>
              <a:rPr lang="en-US" sz="2000" b="1" u="sng" dirty="0" smtClean="0">
                <a:solidFill>
                  <a:schemeClr val="accent1"/>
                </a:solidFill>
              </a:rPr>
              <a:t>main variables </a:t>
            </a:r>
            <a:r>
              <a:rPr lang="en-US" sz="2000" dirty="0" smtClean="0">
                <a:solidFill>
                  <a:schemeClr val="accent1"/>
                </a:solidFill>
              </a:rPr>
              <a:t>or </a:t>
            </a:r>
            <a:r>
              <a:rPr lang="en-US" sz="2000" b="1" u="sng" dirty="0" smtClean="0">
                <a:solidFill>
                  <a:schemeClr val="accent1"/>
                </a:solidFill>
              </a:rPr>
              <a:t>headings </a:t>
            </a:r>
            <a:r>
              <a:rPr lang="en-US" sz="2000" dirty="0" smtClean="0">
                <a:solidFill>
                  <a:schemeClr val="accent1"/>
                </a:solidFill>
              </a:rPr>
              <a:t>on the graphic</a:t>
            </a:r>
            <a:r>
              <a:rPr lang="en-US" sz="2000" dirty="0" smtClean="0">
                <a:solidFill>
                  <a:srgbClr val="00B050"/>
                </a:solidFill>
              </a:rPr>
              <a:t>. </a:t>
            </a:r>
          </a:p>
          <a:p>
            <a:r>
              <a:rPr lang="en-US" sz="2000" dirty="0" smtClean="0">
                <a:solidFill>
                  <a:srgbClr val="7030A0"/>
                </a:solidFill>
              </a:rPr>
              <a:t>If the graphic has a </a:t>
            </a:r>
            <a:r>
              <a:rPr lang="en-US" sz="2000" b="1" u="sng" dirty="0" smtClean="0">
                <a:solidFill>
                  <a:srgbClr val="7030A0"/>
                </a:solidFill>
              </a:rPr>
              <a:t>legend</a:t>
            </a:r>
            <a:r>
              <a:rPr lang="en-US" sz="2000" dirty="0" smtClean="0">
                <a:solidFill>
                  <a:srgbClr val="7030A0"/>
                </a:solidFill>
              </a:rPr>
              <a:t> or </a:t>
            </a:r>
            <a:r>
              <a:rPr lang="en-US" sz="2000" b="1" u="sng" dirty="0" smtClean="0">
                <a:solidFill>
                  <a:srgbClr val="7030A0"/>
                </a:solidFill>
              </a:rPr>
              <a:t>key</a:t>
            </a:r>
            <a:r>
              <a:rPr lang="en-US" sz="2000" dirty="0" smtClean="0">
                <a:solidFill>
                  <a:srgbClr val="7030A0"/>
                </a:solidFill>
              </a:rPr>
              <a:t>, study it to make sure that you can locate the important parts of the graphic.  </a:t>
            </a:r>
          </a:p>
          <a:p>
            <a:r>
              <a:rPr lang="en-US" sz="2000" dirty="0" smtClean="0">
                <a:solidFill>
                  <a:schemeClr val="accent1"/>
                </a:solidFill>
              </a:rPr>
              <a:t>If the graphic is a </a:t>
            </a:r>
            <a:r>
              <a:rPr lang="en-US" sz="2000" b="1" u="sng" dirty="0" smtClean="0">
                <a:solidFill>
                  <a:schemeClr val="accent1"/>
                </a:solidFill>
              </a:rPr>
              <a:t>diagram</a:t>
            </a:r>
            <a:r>
              <a:rPr lang="en-US" sz="2000" dirty="0" smtClean="0">
                <a:solidFill>
                  <a:schemeClr val="accent1"/>
                </a:solidFill>
              </a:rPr>
              <a:t>, look for labels that identify its parts</a:t>
            </a:r>
            <a:r>
              <a:rPr lang="en-US" sz="2000" dirty="0" smtClean="0">
                <a:solidFill>
                  <a:srgbClr val="7030A0"/>
                </a:solidFill>
              </a:rPr>
              <a:t>. </a:t>
            </a:r>
            <a:endParaRPr lang="en-US" sz="2000" dirty="0">
              <a:solidFill>
                <a:srgbClr val="7030A0"/>
              </a:solidFill>
            </a:endParaRPr>
          </a:p>
        </p:txBody>
      </p:sp>
      <p:sp>
        <p:nvSpPr>
          <p:cNvPr id="4" name="Content Placeholder 3"/>
          <p:cNvSpPr>
            <a:spLocks noGrp="1"/>
          </p:cNvSpPr>
          <p:nvPr>
            <p:ph sz="half" idx="2"/>
          </p:nvPr>
        </p:nvSpPr>
        <p:spPr>
          <a:xfrm>
            <a:off x="4648200" y="1920084"/>
            <a:ext cx="4038600" cy="4861715"/>
          </a:xfrm>
        </p:spPr>
        <p:txBody>
          <a:bodyPr>
            <a:normAutofit fontScale="92500" lnSpcReduction="20000"/>
          </a:bodyPr>
          <a:lstStyle/>
          <a:p>
            <a:r>
              <a:rPr lang="en-US" sz="2000" dirty="0" smtClean="0">
                <a:solidFill>
                  <a:schemeClr val="accent1"/>
                </a:solidFill>
              </a:rPr>
              <a:t>Study the graphic for interesting or important </a:t>
            </a:r>
            <a:r>
              <a:rPr lang="en-US" sz="2000" b="1" u="sng" dirty="0" smtClean="0">
                <a:solidFill>
                  <a:schemeClr val="accent1"/>
                </a:solidFill>
              </a:rPr>
              <a:t>relationships </a:t>
            </a:r>
            <a:r>
              <a:rPr lang="en-US" sz="2000" dirty="0" smtClean="0">
                <a:solidFill>
                  <a:schemeClr val="accent1"/>
                </a:solidFill>
              </a:rPr>
              <a:t>among the headings or variable. Look for relationships such as </a:t>
            </a:r>
            <a:r>
              <a:rPr lang="en-US" sz="2000" i="1" dirty="0" smtClean="0">
                <a:solidFill>
                  <a:schemeClr val="accent1"/>
                </a:solidFill>
              </a:rPr>
              <a:t>greater than, smaller than, equal to, percentage of, part of </a:t>
            </a:r>
            <a:r>
              <a:rPr lang="en-US" sz="2000" dirty="0" smtClean="0">
                <a:solidFill>
                  <a:schemeClr val="accent1"/>
                </a:solidFill>
              </a:rPr>
              <a:t>and so on.   </a:t>
            </a:r>
          </a:p>
          <a:p>
            <a:r>
              <a:rPr lang="en-US" sz="2000" dirty="0" smtClean="0">
                <a:solidFill>
                  <a:srgbClr val="7030A0"/>
                </a:solidFill>
              </a:rPr>
              <a:t>For </a:t>
            </a:r>
            <a:r>
              <a:rPr lang="en-US" sz="2000" b="1" u="sng" dirty="0" smtClean="0">
                <a:solidFill>
                  <a:srgbClr val="7030A0"/>
                </a:solidFill>
              </a:rPr>
              <a:t>line graphs</a:t>
            </a:r>
            <a:r>
              <a:rPr lang="en-US" sz="2000" dirty="0" smtClean="0">
                <a:solidFill>
                  <a:srgbClr val="7030A0"/>
                </a:solidFill>
              </a:rPr>
              <a:t>, trace with your finger a line from the main variable axis to the line. At the point where your fingers crosses the line on the graph, trace a straight line to the axis that gives the value for the other variable</a:t>
            </a:r>
          </a:p>
          <a:p>
            <a:r>
              <a:rPr lang="en-US" sz="2000" dirty="0" smtClean="0">
                <a:solidFill>
                  <a:schemeClr val="accent1"/>
                </a:solidFill>
              </a:rPr>
              <a:t>For </a:t>
            </a:r>
            <a:r>
              <a:rPr lang="en-US" sz="2000" b="1" u="sng" dirty="0" smtClean="0">
                <a:solidFill>
                  <a:schemeClr val="accent1"/>
                </a:solidFill>
              </a:rPr>
              <a:t>bar graphs </a:t>
            </a:r>
            <a:r>
              <a:rPr lang="en-US" sz="2000" dirty="0" smtClean="0">
                <a:solidFill>
                  <a:schemeClr val="accent1"/>
                </a:solidFill>
              </a:rPr>
              <a:t>and </a:t>
            </a:r>
            <a:r>
              <a:rPr lang="en-US" sz="2000" b="1" u="sng" dirty="0" smtClean="0">
                <a:solidFill>
                  <a:schemeClr val="accent1"/>
                </a:solidFill>
              </a:rPr>
              <a:t>column graphs</a:t>
            </a:r>
            <a:r>
              <a:rPr lang="en-US" sz="2000" dirty="0" smtClean="0">
                <a:solidFill>
                  <a:schemeClr val="accent1"/>
                </a:solidFill>
              </a:rPr>
              <a:t>, trace with your finger a line from the end of the bar from the main variable to the axis that gives the value for the other variable.   </a:t>
            </a:r>
            <a:endParaRPr lang="en-US" sz="2000" dirty="0">
              <a:solidFill>
                <a:schemeClr val="accent1"/>
              </a:solidFill>
            </a:endParaRPr>
          </a:p>
        </p:txBody>
      </p:sp>
    </p:spTree>
    <p:extLst>
      <p:ext uri="{BB962C8B-B14F-4D97-AF65-F5344CB8AC3E}">
        <p14:creationId xmlns:p14="http://schemas.microsoft.com/office/powerpoint/2010/main" val="27178775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066800"/>
            <a:ext cx="4038600" cy="5105400"/>
          </a:xfrm>
        </p:spPr>
        <p:txBody>
          <a:bodyPr>
            <a:normAutofit/>
          </a:bodyPr>
          <a:lstStyle/>
          <a:p>
            <a:r>
              <a:rPr lang="en-US" dirty="0" smtClean="0">
                <a:solidFill>
                  <a:srgbClr val="7030A0"/>
                </a:solidFill>
              </a:rPr>
              <a:t>For </a:t>
            </a:r>
            <a:r>
              <a:rPr lang="en-US" b="1" u="sng" dirty="0" smtClean="0">
                <a:solidFill>
                  <a:srgbClr val="7030A0"/>
                </a:solidFill>
              </a:rPr>
              <a:t>pie charts</a:t>
            </a:r>
            <a:r>
              <a:rPr lang="en-US" dirty="0" smtClean="0">
                <a:solidFill>
                  <a:srgbClr val="7030A0"/>
                </a:solidFill>
              </a:rPr>
              <a:t>, determine weather the amounts shown on the graph for each variable are given in percentages, in ordinary numbers, or simply as wedges showing relative size. Determine how the wedge for each variable relates to the whole represented by the pie. </a:t>
            </a:r>
            <a:endParaRPr lang="en-US" dirty="0">
              <a:solidFill>
                <a:srgbClr val="7030A0"/>
              </a:solidFill>
            </a:endParaRPr>
          </a:p>
        </p:txBody>
      </p:sp>
      <p:sp>
        <p:nvSpPr>
          <p:cNvPr id="4" name="Content Placeholder 3"/>
          <p:cNvSpPr>
            <a:spLocks noGrp="1"/>
          </p:cNvSpPr>
          <p:nvPr>
            <p:ph sz="half" idx="2"/>
          </p:nvPr>
        </p:nvSpPr>
        <p:spPr>
          <a:xfrm>
            <a:off x="4800600" y="1066800"/>
            <a:ext cx="4038600" cy="4434840"/>
          </a:xfrm>
        </p:spPr>
        <p:txBody>
          <a:bodyPr>
            <a:normAutofit/>
          </a:bodyPr>
          <a:lstStyle/>
          <a:p>
            <a:r>
              <a:rPr lang="en-US" dirty="0" smtClean="0">
                <a:solidFill>
                  <a:schemeClr val="accent1"/>
                </a:solidFill>
              </a:rPr>
              <a:t>For </a:t>
            </a:r>
            <a:r>
              <a:rPr lang="en-US" b="1" u="sng" dirty="0" smtClean="0">
                <a:solidFill>
                  <a:schemeClr val="accent1"/>
                </a:solidFill>
              </a:rPr>
              <a:t>tables, </a:t>
            </a:r>
            <a:r>
              <a:rPr lang="en-US" dirty="0" smtClean="0">
                <a:solidFill>
                  <a:schemeClr val="accent1"/>
                </a:solidFill>
              </a:rPr>
              <a:t>read the table by tracing with your finger imaginary lines from the heading above the column and to the left of the rows. The values appear at the intersection of these imaginary lines. </a:t>
            </a:r>
            <a:endParaRPr lang="en-US" dirty="0">
              <a:solidFill>
                <a:schemeClr val="accent1"/>
              </a:solidFill>
            </a:endParaRPr>
          </a:p>
        </p:txBody>
      </p:sp>
      <p:sp>
        <p:nvSpPr>
          <p:cNvPr id="6" name="Sun 5"/>
          <p:cNvSpPr/>
          <p:nvPr/>
        </p:nvSpPr>
        <p:spPr>
          <a:xfrm>
            <a:off x="6629400" y="4953000"/>
            <a:ext cx="2286000" cy="1524000"/>
          </a:xfrm>
          <a:prstGeom prst="sun">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8715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2743200" cy="2362200"/>
          </a:xfrm>
        </p:spPr>
        <p:txBody>
          <a:bodyPr/>
          <a:lstStyle/>
          <a:p>
            <a:r>
              <a:rPr lang="en-US" sz="6000" dirty="0" smtClean="0"/>
              <a:t>Line Graphs:</a:t>
            </a:r>
            <a:endParaRPr lang="en-US" sz="6000" dirty="0"/>
          </a:p>
        </p:txBody>
      </p:sp>
      <p:sp>
        <p:nvSpPr>
          <p:cNvPr id="3" name="Text Placeholder 2"/>
          <p:cNvSpPr>
            <a:spLocks noGrp="1"/>
          </p:cNvSpPr>
          <p:nvPr>
            <p:ph type="body" idx="2"/>
          </p:nvPr>
        </p:nvSpPr>
        <p:spPr>
          <a:xfrm>
            <a:off x="152400" y="2667000"/>
            <a:ext cx="3276600" cy="4191000"/>
          </a:xfrm>
        </p:spPr>
        <p:txBody>
          <a:bodyPr>
            <a:normAutofit/>
          </a:bodyPr>
          <a:lstStyle/>
          <a:p>
            <a:pPr marL="342900" indent="-342900">
              <a:buFont typeface="Arial" pitchFamily="34" charset="0"/>
              <a:buChar char="•"/>
            </a:pPr>
            <a:r>
              <a:rPr lang="en-US" sz="2400" dirty="0"/>
              <a:t>Is used to show how one variable changes with respect to another variable. </a:t>
            </a:r>
          </a:p>
          <a:p>
            <a:endParaRPr lang="en-US" sz="2400" dirty="0" smtClean="0"/>
          </a:p>
          <a:p>
            <a:pPr marL="342900" indent="-342900">
              <a:buFont typeface="Arial" pitchFamily="34" charset="0"/>
              <a:buChar char="•"/>
            </a:pPr>
            <a:r>
              <a:rPr lang="en-US" sz="2400" dirty="0" smtClean="0"/>
              <a:t>Contains two parts: an </a:t>
            </a:r>
            <a:r>
              <a:rPr lang="en-US" sz="2400" b="1" u="sng" dirty="0" smtClean="0"/>
              <a:t>x-axis</a:t>
            </a:r>
            <a:r>
              <a:rPr lang="en-US" sz="2400" dirty="0" smtClean="0"/>
              <a:t> going (horizontally), and a </a:t>
            </a:r>
            <a:r>
              <a:rPr lang="en-US" sz="2400" b="1" u="sng" dirty="0" smtClean="0"/>
              <a:t>y-axis</a:t>
            </a:r>
            <a:r>
              <a:rPr lang="en-US" sz="2400" dirty="0" smtClean="0"/>
              <a:t>, going (vertically)</a:t>
            </a:r>
          </a:p>
        </p:txBody>
      </p:sp>
      <p:sp>
        <p:nvSpPr>
          <p:cNvPr id="4" name="Content Placeholder 3"/>
          <p:cNvSpPr>
            <a:spLocks noGrp="1"/>
          </p:cNvSpPr>
          <p:nvPr>
            <p:ph sz="half"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76400"/>
            <a:ext cx="521584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84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Bar Graphs:</a:t>
            </a:r>
            <a:endParaRPr lang="en-US" sz="6000" dirty="0"/>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a:xfrm>
            <a:off x="4648200" y="838200"/>
            <a:ext cx="4038600" cy="5516725"/>
          </a:xfrm>
        </p:spPr>
        <p:txBody>
          <a:bodyPr>
            <a:normAutofit/>
          </a:bodyPr>
          <a:lstStyle/>
          <a:p>
            <a:r>
              <a:rPr lang="en-US" dirty="0" smtClean="0"/>
              <a:t>Contains an </a:t>
            </a:r>
            <a:r>
              <a:rPr lang="en-US" b="1" u="sng" dirty="0" smtClean="0"/>
              <a:t>x-axis</a:t>
            </a:r>
            <a:r>
              <a:rPr lang="en-US" dirty="0" smtClean="0"/>
              <a:t> going (horizontally) and a      </a:t>
            </a:r>
            <a:r>
              <a:rPr lang="en-US" b="1" u="sng" dirty="0" smtClean="0"/>
              <a:t>y-axis </a:t>
            </a:r>
            <a:r>
              <a:rPr lang="en-US" dirty="0" smtClean="0"/>
              <a:t>going (vertically)</a:t>
            </a:r>
          </a:p>
          <a:p>
            <a:r>
              <a:rPr lang="en-US" dirty="0" smtClean="0"/>
              <a:t>The main variable is given on the </a:t>
            </a:r>
            <a:r>
              <a:rPr lang="en-US" b="1" dirty="0" smtClean="0"/>
              <a:t>y-axis</a:t>
            </a:r>
            <a:r>
              <a:rPr lang="en-US" dirty="0" smtClean="0"/>
              <a:t> and from each main variable, a bar extends horizontally across the graph. </a:t>
            </a:r>
          </a:p>
          <a:p>
            <a:r>
              <a:rPr lang="en-US" dirty="0" smtClean="0"/>
              <a:t>Values for the changing variable are on the</a:t>
            </a:r>
            <a:r>
              <a:rPr lang="en-US" b="1" dirty="0" smtClean="0"/>
              <a:t> x-axis</a:t>
            </a:r>
            <a:r>
              <a:rPr lang="en-US" dirty="0" smtClean="0"/>
              <a:t>. </a:t>
            </a:r>
            <a:endParaRPr lang="en-US" dirty="0"/>
          </a:p>
        </p:txBody>
      </p:sp>
      <p:sp>
        <p:nvSpPr>
          <p:cNvPr id="5" name="TextBox 4"/>
          <p:cNvSpPr txBox="1"/>
          <p:nvPr/>
        </p:nvSpPr>
        <p:spPr>
          <a:xfrm>
            <a:off x="762000" y="6267510"/>
            <a:ext cx="3658823" cy="400110"/>
          </a:xfrm>
          <a:prstGeom prst="rect">
            <a:avLst/>
          </a:prstGeom>
          <a:noFill/>
        </p:spPr>
        <p:txBody>
          <a:bodyPr wrap="square" rtlCol="0">
            <a:spAutoFit/>
          </a:bodyPr>
          <a:lstStyle/>
          <a:p>
            <a:r>
              <a:rPr lang="en-US" sz="2000" dirty="0" smtClean="0"/>
              <a:t>               </a:t>
            </a:r>
            <a:r>
              <a:rPr lang="en-US" sz="2000" b="1" dirty="0" smtClean="0">
                <a:solidFill>
                  <a:srgbClr val="FF0000"/>
                </a:solidFill>
              </a:rPr>
              <a:t>X- Axis</a:t>
            </a:r>
            <a:endParaRPr lang="en-US" sz="2000" b="1" dirty="0">
              <a:solidFill>
                <a:srgbClr val="FF0000"/>
              </a:solidFill>
            </a:endParaRPr>
          </a:p>
        </p:txBody>
      </p:sp>
      <p:sp>
        <p:nvSpPr>
          <p:cNvPr id="6" name="TextBox 5"/>
          <p:cNvSpPr txBox="1"/>
          <p:nvPr/>
        </p:nvSpPr>
        <p:spPr>
          <a:xfrm>
            <a:off x="304800" y="2819400"/>
            <a:ext cx="304800" cy="1754326"/>
          </a:xfrm>
          <a:prstGeom prst="rect">
            <a:avLst/>
          </a:prstGeom>
          <a:noFill/>
        </p:spPr>
        <p:txBody>
          <a:bodyPr wrap="square" rtlCol="0">
            <a:spAutoFit/>
          </a:bodyPr>
          <a:lstStyle/>
          <a:p>
            <a:r>
              <a:rPr lang="en-US" dirty="0" smtClean="0"/>
              <a:t>Y-Axis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47910"/>
            <a:ext cx="457322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2590800"/>
            <a:ext cx="304800" cy="1754326"/>
          </a:xfrm>
          <a:prstGeom prst="rect">
            <a:avLst/>
          </a:prstGeom>
          <a:noFill/>
        </p:spPr>
        <p:txBody>
          <a:bodyPr wrap="square" rtlCol="0">
            <a:spAutoFit/>
          </a:bodyPr>
          <a:lstStyle/>
          <a:p>
            <a:r>
              <a:rPr lang="en-US" b="1" dirty="0" smtClean="0">
                <a:solidFill>
                  <a:srgbClr val="FF0000"/>
                </a:solidFill>
              </a:rPr>
              <a:t>Y-Axis</a:t>
            </a:r>
            <a:endParaRPr lang="en-US" b="1" dirty="0">
              <a:solidFill>
                <a:srgbClr val="FF0000"/>
              </a:solidFill>
            </a:endParaRPr>
          </a:p>
        </p:txBody>
      </p:sp>
    </p:spTree>
    <p:extLst>
      <p:ext uri="{BB962C8B-B14F-4D97-AF65-F5344CB8AC3E}">
        <p14:creationId xmlns:p14="http://schemas.microsoft.com/office/powerpoint/2010/main" val="111544275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Column Graph:</a:t>
            </a:r>
            <a:endParaRPr lang="en-US" sz="60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9525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1828800"/>
            <a:ext cx="7543800" cy="1569660"/>
          </a:xfrm>
          <a:prstGeom prst="rect">
            <a:avLst/>
          </a:prstGeom>
          <a:noFill/>
        </p:spPr>
        <p:txBody>
          <a:bodyPr wrap="square" rtlCol="0">
            <a:spAutoFit/>
          </a:bodyPr>
          <a:lstStyle/>
          <a:p>
            <a:pPr marL="342900" indent="-342900">
              <a:buFont typeface="Arial" pitchFamily="34" charset="0"/>
              <a:buChar char="•"/>
            </a:pPr>
            <a:r>
              <a:rPr lang="en-US" sz="2400" dirty="0" smtClean="0"/>
              <a:t>	Similar to a bar graph, except that the main  variables</a:t>
            </a:r>
            <a:r>
              <a:rPr lang="en-US" sz="2400" dirty="0"/>
              <a:t> </a:t>
            </a:r>
            <a:r>
              <a:rPr lang="en-US" sz="2400" dirty="0" smtClean="0"/>
              <a:t>appear on the x-axis, and the horizontal bars are replaced by vertical columns. </a:t>
            </a:r>
          </a:p>
          <a:p>
            <a:endParaRPr lang="en-US" sz="2400" dirty="0"/>
          </a:p>
        </p:txBody>
      </p:sp>
    </p:spTree>
    <p:extLst>
      <p:ext uri="{BB962C8B-B14F-4D97-AF65-F5344CB8AC3E}">
        <p14:creationId xmlns:p14="http://schemas.microsoft.com/office/powerpoint/2010/main" val="311416169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2743200" cy="2076448"/>
          </a:xfrm>
        </p:spPr>
        <p:txBody>
          <a:bodyPr/>
          <a:lstStyle/>
          <a:p>
            <a:r>
              <a:rPr lang="en-US" sz="6000" dirty="0" smtClean="0"/>
              <a:t>Pie Charts:</a:t>
            </a:r>
            <a:endParaRPr lang="en-US" sz="6000" dirty="0"/>
          </a:p>
        </p:txBody>
      </p:sp>
      <p:sp>
        <p:nvSpPr>
          <p:cNvPr id="3" name="Text Placeholder 2"/>
          <p:cNvSpPr>
            <a:spLocks noGrp="1"/>
          </p:cNvSpPr>
          <p:nvPr>
            <p:ph type="body" idx="2"/>
          </p:nvPr>
        </p:nvSpPr>
        <p:spPr>
          <a:xfrm>
            <a:off x="685800" y="2667000"/>
            <a:ext cx="2743200" cy="3581400"/>
          </a:xfrm>
        </p:spPr>
        <p:txBody>
          <a:bodyPr>
            <a:normAutofit/>
          </a:bodyPr>
          <a:lstStyle/>
          <a:p>
            <a:pPr marL="285750" indent="-285750">
              <a:buFont typeface="Wingdings" pitchFamily="2" charset="2"/>
              <a:buChar char="§"/>
            </a:pPr>
            <a:r>
              <a:rPr lang="en-US" sz="2000" dirty="0" smtClean="0"/>
              <a:t>Takes its name from its shape.  </a:t>
            </a:r>
          </a:p>
          <a:p>
            <a:pPr marL="285750" indent="-285750">
              <a:buFont typeface="Wingdings" pitchFamily="2" charset="2"/>
              <a:buChar char="§"/>
            </a:pPr>
            <a:r>
              <a:rPr lang="en-US" sz="2000" dirty="0" smtClean="0"/>
              <a:t>It is circular and divided into wedges, like a pie,  that represent the  percentages of the whole. </a:t>
            </a:r>
          </a:p>
          <a:p>
            <a:pPr marL="285750" indent="-285750">
              <a:buFont typeface="Wingdings" pitchFamily="2" charset="2"/>
              <a:buChar char="§"/>
            </a:pPr>
            <a:r>
              <a:rPr lang="en-US" sz="2000" dirty="0" smtClean="0"/>
              <a:t>Each part is given as a percentage or part of 100. </a:t>
            </a:r>
            <a:endParaRPr lang="en-US" sz="2000" dirty="0"/>
          </a:p>
        </p:txBody>
      </p:sp>
      <p:sp>
        <p:nvSpPr>
          <p:cNvPr id="4" name="Content Placeholder 3"/>
          <p:cNvSpPr>
            <a:spLocks noGrp="1"/>
          </p:cNvSpPr>
          <p:nvPr>
            <p:ph sz="half" idx="1"/>
          </p:nvPr>
        </p:nvSpPr>
        <p:spPr>
          <a:xfrm flipV="1">
            <a:off x="5638800" y="6248400"/>
            <a:ext cx="3048000" cy="228600"/>
          </a:xfrm>
        </p:spPr>
        <p:txBody>
          <a:bodyPr>
            <a:normAutofit fontScale="55000" lnSpcReduction="20000"/>
          </a:bodyPr>
          <a:lstStyle/>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66800"/>
            <a:ext cx="3886200"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011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42206">
            <a:off x="183681" y="906251"/>
            <a:ext cx="483292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7322" y="4038600"/>
            <a:ext cx="3467878" cy="1200329"/>
          </a:xfrm>
          <a:prstGeom prst="rect">
            <a:avLst/>
          </a:prstGeom>
          <a:noFill/>
        </p:spPr>
        <p:txBody>
          <a:bodyPr wrap="square" lIns="91440" tIns="45720" rIns="91440" bIns="45720">
            <a:spAutoFit/>
          </a:bodyPr>
          <a:lstStyle/>
          <a:p>
            <a:pPr algn="ctr"/>
            <a:r>
              <a:rPr lang="en-US" sz="7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Tables:</a:t>
            </a:r>
            <a:endParaRPr lang="en-US" sz="7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5410200" y="762000"/>
            <a:ext cx="3276600" cy="4893647"/>
          </a:xfrm>
          <a:prstGeom prst="rect">
            <a:avLst/>
          </a:prstGeom>
          <a:noFill/>
        </p:spPr>
        <p:txBody>
          <a:bodyPr wrap="square" rtlCol="0">
            <a:spAutoFit/>
          </a:bodyPr>
          <a:lstStyle/>
          <a:p>
            <a:r>
              <a:rPr lang="en-US" sz="2400" dirty="0" smtClean="0"/>
              <a:t>   A table consists of information arranged in </a:t>
            </a:r>
            <a:r>
              <a:rPr lang="en-US" sz="2400" b="1" u="sng" dirty="0" smtClean="0"/>
              <a:t>rows </a:t>
            </a:r>
            <a:r>
              <a:rPr lang="en-US" sz="2400" dirty="0" smtClean="0"/>
              <a:t>&amp;</a:t>
            </a:r>
            <a:r>
              <a:rPr lang="en-US" sz="2400" b="1" u="sng" dirty="0" smtClean="0"/>
              <a:t> columns </a:t>
            </a:r>
            <a:r>
              <a:rPr lang="en-US" sz="2400" dirty="0" smtClean="0"/>
              <a:t>with headings identifying the information. </a:t>
            </a:r>
          </a:p>
          <a:p>
            <a:endParaRPr lang="en-US" sz="2400" dirty="0"/>
          </a:p>
          <a:p>
            <a:r>
              <a:rPr lang="en-US" sz="2400" dirty="0" smtClean="0"/>
              <a:t>    To read a table, simply locate a heading for the variable that is of interest and run your finger down and across or across and up.   </a:t>
            </a:r>
            <a:endParaRPr lang="en-US" sz="2400" dirty="0"/>
          </a:p>
        </p:txBody>
      </p:sp>
      <p:sp>
        <p:nvSpPr>
          <p:cNvPr id="4" name="Flowchart: Connector 3"/>
          <p:cNvSpPr/>
          <p:nvPr/>
        </p:nvSpPr>
        <p:spPr>
          <a:xfrm>
            <a:off x="5486400" y="914400"/>
            <a:ext cx="152400" cy="1501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5562600" y="34290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637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4114800" cy="1162050"/>
          </a:xfrm>
        </p:spPr>
        <p:txBody>
          <a:bodyPr/>
          <a:lstStyle/>
          <a:p>
            <a:r>
              <a:rPr lang="en-US" sz="6000" dirty="0" smtClean="0"/>
              <a:t>Illustration</a:t>
            </a:r>
            <a:endParaRPr lang="en-US" sz="6000" dirty="0"/>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a:xfrm>
            <a:off x="4343400" y="1676400"/>
            <a:ext cx="4343400" cy="4572000"/>
          </a:xfrm>
        </p:spPr>
        <p:txBody>
          <a:bodyPr>
            <a:normAutofit lnSpcReduction="10000"/>
          </a:bodyPr>
          <a:lstStyle/>
          <a:p>
            <a:r>
              <a:rPr lang="en-US" dirty="0" smtClean="0"/>
              <a:t>Any kind of drawing, painting, sketch or other artwork that accompanies, enhances, and or provides information about written material. </a:t>
            </a:r>
            <a:endParaRPr lang="en-US" dirty="0"/>
          </a:p>
          <a:p>
            <a:r>
              <a:rPr lang="en-US" dirty="0" smtClean="0"/>
              <a:t>Often have </a:t>
            </a:r>
            <a:r>
              <a:rPr lang="en-US" b="1" u="sng" dirty="0"/>
              <a:t>c</a:t>
            </a:r>
            <a:r>
              <a:rPr lang="en-US" b="1" u="sng" dirty="0" smtClean="0"/>
              <a:t>aptions</a:t>
            </a:r>
            <a:r>
              <a:rPr lang="en-US" dirty="0" smtClean="0"/>
              <a:t>, special text accompanying and explaining them.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36576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342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1"/>
            <a:ext cx="2895600" cy="1143000"/>
          </a:xfrm>
        </p:spPr>
        <p:txBody>
          <a:bodyPr>
            <a:normAutofit/>
          </a:bodyPr>
          <a:lstStyle/>
          <a:p>
            <a:r>
              <a:rPr lang="en-US" sz="6000" dirty="0" smtClean="0"/>
              <a:t>Diagram</a:t>
            </a:r>
            <a:endParaRPr lang="en-US" sz="6000" dirty="0"/>
          </a:p>
        </p:txBody>
      </p:sp>
      <p:sp>
        <p:nvSpPr>
          <p:cNvPr id="3" name="Text Placeholder 2"/>
          <p:cNvSpPr>
            <a:spLocks noGrp="1"/>
          </p:cNvSpPr>
          <p:nvPr>
            <p:ph type="body" sz="half" idx="2"/>
          </p:nvPr>
        </p:nvSpPr>
        <p:spPr>
          <a:xfrm>
            <a:off x="152400" y="1981200"/>
            <a:ext cx="2819400" cy="4038600"/>
          </a:xfrm>
        </p:spPr>
        <p:txBody>
          <a:bodyPr>
            <a:normAutofit/>
          </a:bodyPr>
          <a:lstStyle/>
          <a:p>
            <a:r>
              <a:rPr lang="en-US" dirty="0" smtClean="0"/>
              <a:t>     </a:t>
            </a:r>
            <a:r>
              <a:rPr lang="en-US" sz="2800" dirty="0" smtClean="0"/>
              <a:t>Is an illustration that shows the parts of something. </a:t>
            </a:r>
          </a:p>
          <a:p>
            <a:endParaRPr lang="en-US" sz="2800" dirty="0" smtClean="0"/>
          </a:p>
          <a:p>
            <a:r>
              <a:rPr lang="en-US" sz="2800" dirty="0" smtClean="0"/>
              <a:t>   Usually has labels that identifies the parts. </a:t>
            </a:r>
            <a:endParaRPr lang="en-US" sz="2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442" b="7442"/>
          <a:stretch>
            <a:fillRect/>
          </a:stretch>
        </p:blipFill>
        <p:spPr>
          <a:xfrm rot="420000">
            <a:off x="3461995" y="1224235"/>
            <a:ext cx="5045652" cy="4296298"/>
          </a:xfrm>
        </p:spPr>
      </p:pic>
      <p:sp>
        <p:nvSpPr>
          <p:cNvPr id="6" name="Flowchart: Connector 5"/>
          <p:cNvSpPr/>
          <p:nvPr/>
        </p:nvSpPr>
        <p:spPr>
          <a:xfrm>
            <a:off x="228600" y="2133600"/>
            <a:ext cx="152400" cy="1524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Flowchart: Connector 6"/>
          <p:cNvSpPr/>
          <p:nvPr/>
        </p:nvSpPr>
        <p:spPr>
          <a:xfrm>
            <a:off x="276225" y="4371975"/>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2637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Plots:</a:t>
            </a:r>
            <a:endParaRPr lang="en-US" sz="6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040943"/>
            <a:ext cx="4805469"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2286000"/>
            <a:ext cx="2514600" cy="2492990"/>
          </a:xfrm>
          <a:prstGeom prst="rect">
            <a:avLst/>
          </a:prstGeom>
          <a:noFill/>
        </p:spPr>
        <p:txBody>
          <a:bodyPr wrap="square" rtlCol="0">
            <a:spAutoFit/>
          </a:bodyPr>
          <a:lstStyle/>
          <a:p>
            <a:r>
              <a:rPr lang="en-US" dirty="0" smtClean="0"/>
              <a:t>      </a:t>
            </a:r>
            <a:r>
              <a:rPr lang="en-US" sz="2400" dirty="0" smtClean="0"/>
              <a:t>A plot is an illustration that shows the physical layout of something. </a:t>
            </a:r>
          </a:p>
          <a:p>
            <a:endParaRPr lang="en-US" dirty="0"/>
          </a:p>
          <a:p>
            <a:endParaRPr lang="en-US" dirty="0"/>
          </a:p>
        </p:txBody>
      </p:sp>
      <p:sp>
        <p:nvSpPr>
          <p:cNvPr id="4" name="Flowchart: Connector 3"/>
          <p:cNvSpPr/>
          <p:nvPr/>
        </p:nvSpPr>
        <p:spPr>
          <a:xfrm>
            <a:off x="381000" y="2454096"/>
            <a:ext cx="152400"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4953000"/>
            <a:ext cx="3810000" cy="1200329"/>
          </a:xfrm>
          <a:prstGeom prst="rect">
            <a:avLst/>
          </a:prstGeom>
          <a:noFill/>
        </p:spPr>
        <p:txBody>
          <a:bodyPr wrap="square" rtlCol="0">
            <a:spAutoFit/>
          </a:bodyPr>
          <a:lstStyle/>
          <a:p>
            <a:r>
              <a:rPr lang="en-US" dirty="0"/>
              <a:t> </a:t>
            </a:r>
            <a:r>
              <a:rPr lang="en-US" dirty="0" smtClean="0"/>
              <a:t>   </a:t>
            </a:r>
            <a:r>
              <a:rPr lang="en-US" sz="2400" dirty="0" smtClean="0"/>
              <a:t>Common types of plots include floor plans and blueprints. </a:t>
            </a:r>
            <a:endParaRPr lang="en-US" sz="2400" dirty="0"/>
          </a:p>
        </p:txBody>
      </p:sp>
      <p:sp>
        <p:nvSpPr>
          <p:cNvPr id="7" name="Flowchart: Connector 6"/>
          <p:cNvSpPr/>
          <p:nvPr/>
        </p:nvSpPr>
        <p:spPr>
          <a:xfrm>
            <a:off x="612710" y="5116286"/>
            <a:ext cx="152400" cy="18466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44248"/>
            <a:ext cx="4876800" cy="2603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780444"/>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213</TotalTime>
  <Words>643</Words>
  <Application>Microsoft Office PowerPoint</Application>
  <PresentationFormat>On-screen Show (4:3)</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Understanding Graphics</vt:lpstr>
      <vt:lpstr>Line Graphs:</vt:lpstr>
      <vt:lpstr>Bar Graphs:</vt:lpstr>
      <vt:lpstr>Column Graph:</vt:lpstr>
      <vt:lpstr>Pie Charts:</vt:lpstr>
      <vt:lpstr>PowerPoint Presentation</vt:lpstr>
      <vt:lpstr>Illustration</vt:lpstr>
      <vt:lpstr>Diagram</vt:lpstr>
      <vt:lpstr>Plots:</vt:lpstr>
      <vt:lpstr>Maps:</vt:lpstr>
      <vt:lpstr>Analyzing Info graphics:</vt:lpstr>
      <vt:lpstr>PowerPoint Presentation</vt:lpstr>
    </vt:vector>
  </TitlesOfParts>
  <Company>M-DCPS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Graphics</dc:title>
  <dc:creator>Pinto, Margarida C.</dc:creator>
  <cp:lastModifiedBy>7201 student</cp:lastModifiedBy>
  <cp:revision>23</cp:revision>
  <dcterms:created xsi:type="dcterms:W3CDTF">2012-09-19T16:16:07Z</dcterms:created>
  <dcterms:modified xsi:type="dcterms:W3CDTF">2012-11-07T17:19:23Z</dcterms:modified>
</cp:coreProperties>
</file>